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43"/>
  </p:notesMasterIdLst>
  <p:sldIdLst>
    <p:sldId id="276" r:id="rId3"/>
    <p:sldId id="257" r:id="rId4"/>
    <p:sldId id="284" r:id="rId5"/>
    <p:sldId id="283" r:id="rId6"/>
    <p:sldId id="268" r:id="rId7"/>
    <p:sldId id="282" r:id="rId8"/>
    <p:sldId id="281" r:id="rId9"/>
    <p:sldId id="285" r:id="rId10"/>
    <p:sldId id="261" r:id="rId11"/>
    <p:sldId id="297" r:id="rId12"/>
    <p:sldId id="262" r:id="rId13"/>
    <p:sldId id="286" r:id="rId14"/>
    <p:sldId id="287" r:id="rId15"/>
    <p:sldId id="288" r:id="rId16"/>
    <p:sldId id="289" r:id="rId17"/>
    <p:sldId id="290" r:id="rId18"/>
    <p:sldId id="291" r:id="rId19"/>
    <p:sldId id="277" r:id="rId20"/>
    <p:sldId id="263" r:id="rId21"/>
    <p:sldId id="304" r:id="rId22"/>
    <p:sldId id="264" r:id="rId23"/>
    <p:sldId id="292" r:id="rId24"/>
    <p:sldId id="293" r:id="rId25"/>
    <p:sldId id="294" r:id="rId26"/>
    <p:sldId id="295" r:id="rId27"/>
    <p:sldId id="296" r:id="rId28"/>
    <p:sldId id="305" r:id="rId29"/>
    <p:sldId id="306" r:id="rId30"/>
    <p:sldId id="278" r:id="rId31"/>
    <p:sldId id="272" r:id="rId32"/>
    <p:sldId id="280" r:id="rId33"/>
    <p:sldId id="271" r:id="rId34"/>
    <p:sldId id="274" r:id="rId35"/>
    <p:sldId id="273" r:id="rId36"/>
    <p:sldId id="298" r:id="rId37"/>
    <p:sldId id="299" r:id="rId38"/>
    <p:sldId id="300" r:id="rId39"/>
    <p:sldId id="301" r:id="rId40"/>
    <p:sldId id="302" r:id="rId41"/>
    <p:sldId id="30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50" autoAdjust="0"/>
    <p:restoredTop sz="86400" autoAdjust="0"/>
  </p:normalViewPr>
  <p:slideViewPr>
    <p:cSldViewPr>
      <p:cViewPr>
        <p:scale>
          <a:sx n="100" d="100"/>
          <a:sy n="100" d="100"/>
        </p:scale>
        <p:origin x="-2364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3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F9C92-8424-4616-AFAB-DCAE3078FAD2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BDBA1-2921-4EAF-B06D-18CEBEEE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1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5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6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7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6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0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6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60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93100" y="5803900"/>
            <a:ext cx="36671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80B606"/>
                </a:solidFill>
                <a:latin typeface="Wingdings" pitchFamily="2" charset="2"/>
              </a:rPr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3524C6-A3D7-4D35-B008-C3563BAA43FB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8DF0B6-AFDF-4A47-AD06-8DF80FDE1F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8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83B2B1-EAF8-4B31-B696-9B5F18DF5EB2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BCF3B-7E71-4D53-96B3-0636A9AB36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8293100" y="5803900"/>
            <a:ext cx="366713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sto MT" pitchFamily="18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smtClean="0">
                <a:solidFill>
                  <a:srgbClr val="80B606"/>
                </a:solidFill>
                <a:latin typeface="Wingdings" pitchFamily="2" charset="2"/>
              </a:rPr>
              <a:t>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A99C6B-00E1-4F36-B88A-F3CFC195C339}" type="datetimeFigureOut">
              <a:rPr lang="en-US">
                <a:solidFill>
                  <a:prstClr val="white"/>
                </a:solidFill>
              </a:rPr>
              <a:pPr/>
              <a:t>8/30/2012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14462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085932-16C5-432B-AAE8-948F7F71E6E5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99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DDAE49-8657-4B7D-BB73-A35E34156737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BDD191-FD1E-49A1-B255-4759AFC14F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12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4000F-34D3-4CDA-A421-D630C16954BB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00D19D-21D7-4BF1-B330-6AF55CA3C9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16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fld id="{205B2C33-6D05-42C7-B3ED-10206DB8F7D6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F6BB7F6-5980-481D-B51B-ACC6E0C9A2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0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fld id="{5B211E13-938F-455E-9D4E-18B5A246C64D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58BBAB29-3495-49B4-A0AD-4AFAE3FB52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7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F53D51DE-2D98-4A55-9C80-88A0DA843B53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6AEC20D7-2CD1-4D7F-BB35-8A6D667AD8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3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65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8CECA-57C2-44BB-B1A1-8DED84DB9991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2A52C0-9C09-475B-9E68-0D8CDDE5E4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37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E1AECC-E335-41B8-A3F5-E70361F41531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6EDBC9-4D42-462C-8A6E-32A7A26B57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8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68FD47-1C9B-4D9F-A71A-264478DEEF9F}" type="datetimeFigureOut">
              <a:rPr lang="en-US">
                <a:solidFill>
                  <a:prstClr val="white"/>
                </a:solidFill>
              </a:rPr>
              <a:pPr/>
              <a:t>8/30/2012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DF73A2-38F1-4BFA-92DC-F416247718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92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141941-FCE7-4B25-9D7E-D0ABCED60767}" type="datetimeFigureOut">
              <a:rPr lang="en-US">
                <a:solidFill>
                  <a:prstClr val="white"/>
                </a:solidFill>
              </a:rPr>
              <a:pPr/>
              <a:t>8/30/2012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D5ADA38F-5EED-42AD-A282-A101AFA0FA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7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44E548-BA3D-4B9C-941A-3962714C1A0D}" type="datetimeFigureOut">
              <a:rPr lang="en-US">
                <a:solidFill>
                  <a:prstClr val="white"/>
                </a:solidFill>
              </a:rPr>
              <a:pPr/>
              <a:t>8/30/2012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2326C338-C9BC-4A70-BDF2-2BD5E970C0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53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D7F6F7-3C35-47FB-B360-D9DC08DD43E5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C3CB7-A5C3-4071-A128-03CF00EB8F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505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37D9E2-5E19-4F75-877D-03AFFB71DC4C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07123B-BACB-4B25-9D7C-4D27CA11B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506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A5C423-0969-477E-AFF3-07D63891FA0C}" type="datetimeFigureOut">
              <a:rPr lang="en-US"/>
              <a:pPr/>
              <a:t>8/30/2012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A3B9F5-CAD6-4911-8862-A2EF39E6C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6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7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1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5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28289-F44D-4849-9E90-6A7E351E9FAB}" type="datetimeFigureOut">
              <a:rPr lang="en-US" smtClean="0"/>
              <a:t>8/30/2012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8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444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9775" y="2770188"/>
            <a:ext cx="766286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7F7F7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6B9D69-9AD4-410E-B4E5-47E34FA5EA98}" type="datetimeFigureOut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8/30/2012</a:t>
            </a:fld>
            <a:endParaRPr lang="en-US" smtClean="0"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100" b="1">
                <a:solidFill>
                  <a:srgbClr val="7F7F7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D6DCD0-28E2-4AC4-B3AF-AF74AA4BC493}" type="slidenum">
              <a:rPr lang="en-US" smtClean="0"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436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600" kern="1200">
          <a:solidFill>
            <a:schemeClr val="bg1"/>
          </a:solidFill>
          <a:latin typeface="+mj-lt"/>
          <a:ea typeface="MS PGothic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600">
          <a:solidFill>
            <a:schemeClr val="bg1"/>
          </a:solidFill>
          <a:latin typeface="Calisto MT" pitchFamily="18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ts val="20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1pPr>
      <a:lvl2pPr marL="685800" indent="-336550" algn="l" rtl="0" eaLnBrk="1" fontAlgn="base" hangingPunct="1">
        <a:spcBef>
          <a:spcPts val="600"/>
        </a:spcBef>
        <a:spcAft>
          <a:spcPct val="0"/>
        </a:spcAft>
        <a:buClr>
          <a:srgbClr val="C1F944"/>
        </a:buClr>
        <a:buSzPct val="90000"/>
        <a:buFont typeface="Wingdings" pitchFamily="2" charset="2"/>
        <a:buChar char="S"/>
        <a:defRPr sz="2000"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2pPr>
      <a:lvl3pPr marL="10350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3pPr>
      <a:lvl4pPr marL="1371600" indent="-336550" algn="l" rtl="0" eaLnBrk="1" fontAlgn="base" hangingPunct="1">
        <a:spcBef>
          <a:spcPts val="600"/>
        </a:spcBef>
        <a:spcAft>
          <a:spcPct val="0"/>
        </a:spcAft>
        <a:buClr>
          <a:srgbClr val="C1F944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4pPr>
      <a:lvl5pPr marL="1720850" indent="-3492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S"/>
        <a:defRPr kern="1200">
          <a:solidFill>
            <a:srgbClr val="595959"/>
          </a:solidFill>
          <a:latin typeface="+mn-lt"/>
          <a:ea typeface="MS PGothic" pitchFamily="34" charset="-128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gif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png"/><Relationship Id="rId1" Type="http://schemas.openxmlformats.org/officeDocument/2006/relationships/tags" Target="../tags/tag3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ctrTitle"/>
          </p:nvPr>
        </p:nvSpPr>
        <p:spPr>
          <a:xfrm>
            <a:off x="457200" y="1295400"/>
            <a:ext cx="8228013" cy="1927225"/>
          </a:xfrm>
        </p:spPr>
        <p:txBody>
          <a:bodyPr/>
          <a:lstStyle/>
          <a:p>
            <a:r>
              <a:rPr lang="en-US" dirty="0" smtClean="0"/>
              <a:t>Erlang Runtime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308350"/>
            <a:ext cx="8228013" cy="1066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ea typeface="+mn-ea"/>
              </a:rPr>
              <a:t>(</a:t>
            </a:r>
            <a:r>
              <a:rPr lang="en-US" sz="5400" dirty="0" smtClean="0">
                <a:ea typeface="+mn-ea"/>
              </a:rPr>
              <a:t>Deep Dive)</a:t>
            </a:r>
            <a:endParaRPr lang="en-US" sz="5400" dirty="0">
              <a:ea typeface="+mn-ea"/>
            </a:endParaRPr>
          </a:p>
        </p:txBody>
      </p:sp>
      <p:pic>
        <p:nvPicPr>
          <p:cNvPr id="10243" name="Picture 6" descr="devlink2012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5816600"/>
            <a:ext cx="2433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2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</a:t>
            </a:r>
            <a:r>
              <a:rPr lang="en-US" baseline="0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Libraries </a:t>
            </a:r>
            <a:r>
              <a:rPr lang="en-US" dirty="0">
                <a:solidFill>
                  <a:schemeClr val="bg1"/>
                </a:solidFill>
              </a:rPr>
              <a:t>and design </a:t>
            </a:r>
            <a:r>
              <a:rPr lang="en-US" dirty="0" smtClean="0">
                <a:solidFill>
                  <a:schemeClr val="bg1"/>
                </a:solidFill>
              </a:rPr>
              <a:t>principles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Middle-ware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 distributed database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Applications </a:t>
            </a:r>
            <a:r>
              <a:rPr lang="en-US" dirty="0">
                <a:solidFill>
                  <a:schemeClr val="bg1"/>
                </a:solidFill>
              </a:rPr>
              <a:t>to </a:t>
            </a:r>
            <a:r>
              <a:rPr lang="en-US" dirty="0" smtClean="0">
                <a:solidFill>
                  <a:schemeClr val="bg1"/>
                </a:solidFill>
              </a:rPr>
              <a:t>interface </a:t>
            </a:r>
            <a:r>
              <a:rPr lang="en-US" dirty="0">
                <a:solidFill>
                  <a:schemeClr val="bg1"/>
                </a:solidFill>
              </a:rPr>
              <a:t>other </a:t>
            </a:r>
            <a:r>
              <a:rPr lang="en-US" dirty="0" smtClean="0">
                <a:solidFill>
                  <a:schemeClr val="bg1"/>
                </a:solidFill>
              </a:rPr>
              <a:t>languages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Debugging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Release </a:t>
            </a:r>
            <a:r>
              <a:rPr lang="en-US" dirty="0">
                <a:solidFill>
                  <a:schemeClr val="bg1"/>
                </a:solidFill>
              </a:rPr>
              <a:t>handling tools.</a:t>
            </a:r>
          </a:p>
        </p:txBody>
      </p:sp>
    </p:spTree>
    <p:extLst>
      <p:ext uri="{BB962C8B-B14F-4D97-AF65-F5344CB8AC3E}">
        <p14:creationId xmlns:p14="http://schemas.microsoft.com/office/powerpoint/2010/main" val="10788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special purpose operating system built for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Concurrency (processes)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Distribution (nodes)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Fault </a:t>
            </a:r>
            <a:r>
              <a:rPr lang="en-US" dirty="0">
                <a:solidFill>
                  <a:schemeClr val="bg1"/>
                </a:solidFill>
              </a:rPr>
              <a:t>tolerance</a:t>
            </a:r>
          </a:p>
        </p:txBody>
      </p:sp>
    </p:spTree>
    <p:extLst>
      <p:ext uri="{BB962C8B-B14F-4D97-AF65-F5344CB8AC3E}">
        <p14:creationId xmlns:p14="http://schemas.microsoft.com/office/powerpoint/2010/main" val="41728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Erlang is open, proven and cross-platform. It simplifies writing </a:t>
            </a:r>
            <a:r>
              <a:rPr lang="en-US" sz="2800" dirty="0" smtClean="0">
                <a:solidFill>
                  <a:srgbClr val="FFFF00"/>
                </a:solidFill>
              </a:rPr>
              <a:t>reliable, </a:t>
            </a:r>
            <a:r>
              <a:rPr lang="en-US" sz="2800" dirty="0">
                <a:solidFill>
                  <a:srgbClr val="FFFF00"/>
                </a:solidFill>
              </a:rPr>
              <a:t>concurrent, distributed systems. Its pattern matching is FTW.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360387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What exactly is Erlang?</a:t>
            </a:r>
          </a:p>
          <a:p>
            <a:r>
              <a:rPr lang="en-US" sz="2800" b="1" dirty="0">
                <a:solidFill>
                  <a:srgbClr val="FFFF00"/>
                </a:solidFill>
              </a:rPr>
              <a:t>Why Erlang</a:t>
            </a:r>
            <a:r>
              <a:rPr lang="en-US" sz="2800" b="1" dirty="0" smtClean="0">
                <a:solidFill>
                  <a:srgbClr val="FFFF00"/>
                </a:solidFill>
              </a:rPr>
              <a:t>?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73"/>
    </mc:Choice>
    <mc:Fallback xmlns="">
      <p:transition spd="slow" advTm="64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6634448" cy="3810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Why -&gt; Erlang is open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152" name="Picture 8" descr="http://jasonheath.com/assets/octocat-8a09c64c19fe43f27d26be41ac0912c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09800"/>
            <a:ext cx="266700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7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2"/>
    </mc:Choice>
    <mc:Fallback xmlns="">
      <p:transition spd="slow" advTm="292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8" y="1752600"/>
            <a:ext cx="6986122" cy="39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1196730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1" name="Oval Callout 10"/>
          <p:cNvSpPr/>
          <p:nvPr/>
        </p:nvSpPr>
        <p:spPr>
          <a:xfrm>
            <a:off x="2949330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2" name="Oval Callout 11"/>
          <p:cNvSpPr/>
          <p:nvPr/>
        </p:nvSpPr>
        <p:spPr>
          <a:xfrm>
            <a:off x="4748194" y="969155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62484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Why -&gt; Erlang is cross-platform</a:t>
            </a:r>
            <a:endParaRPr lang="en-US" sz="2800" b="1" dirty="0"/>
          </a:p>
        </p:txBody>
      </p:sp>
      <p:sp>
        <p:nvSpPr>
          <p:cNvPr id="18" name="Oval Callout 17"/>
          <p:cNvSpPr/>
          <p:nvPr/>
        </p:nvSpPr>
        <p:spPr>
          <a:xfrm>
            <a:off x="6759330" y="17526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759325" y="2743200"/>
            <a:ext cx="1394075" cy="2438400"/>
            <a:chOff x="6847573" y="2269236"/>
            <a:chExt cx="1669075" cy="2912364"/>
          </a:xfrm>
        </p:grpSpPr>
        <p:pic>
          <p:nvPicPr>
            <p:cNvPr id="5122" name="Picture 2" descr="http://www.raspberrypi.org/wp-content/uploads/2011/10/Raspi-PGB001-300x26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2269236"/>
              <a:ext cx="1447800" cy="12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7581900" y="3429000"/>
              <a:ext cx="0" cy="8382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2390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9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847573" y="3194281"/>
              <a:ext cx="734327" cy="4694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581901" y="3557778"/>
              <a:ext cx="816607" cy="643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1395018">
              <a:off x="7930904" y="3604264"/>
              <a:ext cx="585744" cy="330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ARM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300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Why -&gt; Erlang is proven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33" name="Picture 2" descr="http://whiskerino.org/2009/_img/beards/2009/376/_img/376_111609_l.jpg?c=191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03424"/>
            <a:ext cx="4691850" cy="32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06" y="838200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619124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28" y="11906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050" y="697982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37" y="2948692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47" y="441464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68" y="5600576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" y="1905000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37" y="619125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80" y="4709924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516" y="2195352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37" y="3734695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71" y="12848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9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le:Chocolate candy pie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" y="-30480"/>
            <a:ext cx="9372600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304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What are the sweet spots?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584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Concurrency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Shared memory concurrency is hard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2) </a:t>
            </a:r>
            <a:r>
              <a:rPr lang="en-US" sz="3600" dirty="0">
                <a:solidFill>
                  <a:schemeClr val="bg1"/>
                </a:solidFill>
              </a:rPr>
              <a:t>Message passing concurrency is easy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the unit of concurrency. 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2403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devLink</a:t>
            </a: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  </a:t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endParaRPr lang="en-US" sz="28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43" y="449888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56844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050" y="2392823"/>
            <a:ext cx="874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itchFamily="34" charset="0"/>
              </a:rPr>
              <a:t>RUNTIME SYSTEM</a:t>
            </a:r>
            <a:r>
              <a:rPr lang="en-US" sz="2800" b="1" dirty="0" smtClean="0">
                <a:latin typeface="Century Gothic" pitchFamily="34" charset="0"/>
              </a:rPr>
              <a:t/>
            </a:r>
            <a:br>
              <a:rPr lang="en-US" sz="2800" b="1" dirty="0" smtClean="0">
                <a:latin typeface="Century Gothic" pitchFamily="34" charset="0"/>
              </a:rPr>
            </a:br>
            <a:r>
              <a:rPr lang="en-US" sz="2800" b="1" dirty="0" smtClean="0">
                <a:latin typeface="Century Gothic" pitchFamily="34" charset="0"/>
              </a:rPr>
              <a:t>(Deep Dive)</a:t>
            </a:r>
            <a:endParaRPr lang="en-US" sz="2800" b="1" dirty="0">
              <a:latin typeface="Century Gothic" pitchFamily="34" charset="0"/>
            </a:endParaRPr>
          </a:p>
        </p:txBody>
      </p:sp>
      <p:pic>
        <p:nvPicPr>
          <p:cNvPr id="10" name="Picture 6" descr="devlink2012logo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3" y="456844"/>
            <a:ext cx="2433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3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Interestingly in OO, the “best” form 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bg1"/>
                </a:solidFill>
              </a:rPr>
              <a:t>of cohesion is functional cohesion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u="sng" dirty="0" smtClean="0">
                <a:solidFill>
                  <a:schemeClr val="bg1"/>
                </a:solidFill>
              </a:rPr>
              <a:t>functional cohesion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is </a:t>
            </a:r>
            <a:r>
              <a:rPr lang="en-US" dirty="0" smtClean="0">
                <a:solidFill>
                  <a:schemeClr val="bg1"/>
                </a:solidFill>
              </a:rPr>
              <a:t>when </a:t>
            </a:r>
            <a:r>
              <a:rPr lang="en-US" dirty="0">
                <a:solidFill>
                  <a:schemeClr val="bg1"/>
                </a:solidFill>
              </a:rPr>
              <a:t>parts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of </a:t>
            </a:r>
            <a:r>
              <a:rPr lang="en-US" dirty="0">
                <a:solidFill>
                  <a:schemeClr val="bg1"/>
                </a:solidFill>
              </a:rPr>
              <a:t>a module </a:t>
            </a:r>
            <a:r>
              <a:rPr lang="en-US" dirty="0" smtClean="0">
                <a:solidFill>
                  <a:schemeClr val="bg1"/>
                </a:solidFill>
              </a:rPr>
              <a:t>are </a:t>
            </a:r>
            <a:r>
              <a:rPr lang="en-US" dirty="0">
                <a:solidFill>
                  <a:schemeClr val="bg1"/>
                </a:solidFill>
              </a:rPr>
              <a:t>grouped because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they </a:t>
            </a:r>
            <a:r>
              <a:rPr lang="en-US" dirty="0">
                <a:solidFill>
                  <a:schemeClr val="bg1"/>
                </a:solidFill>
              </a:rPr>
              <a:t>all contribute to a 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single </a:t>
            </a:r>
            <a:r>
              <a:rPr lang="en-US" dirty="0">
                <a:solidFill>
                  <a:schemeClr val="bg1"/>
                </a:solidFill>
              </a:rPr>
              <a:t>well-defined </a:t>
            </a:r>
            <a:r>
              <a:rPr lang="en-US" dirty="0" smtClean="0">
                <a:solidFill>
                  <a:schemeClr val="bg1"/>
                </a:solidFill>
              </a:rPr>
              <a:t>task.”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sz="2000" dirty="0" smtClean="0">
                <a:solidFill>
                  <a:schemeClr val="bg1"/>
                </a:solidFill>
              </a:rPr>
              <a:t>–</a:t>
            </a:r>
            <a:r>
              <a:rPr lang="en-US" sz="2000" dirty="0" err="1" smtClean="0">
                <a:solidFill>
                  <a:schemeClr val="bg1"/>
                </a:solidFill>
              </a:rPr>
              <a:t>wikipedia</a:t>
            </a:r>
            <a:r>
              <a:rPr lang="en-US" sz="2000" dirty="0" smtClean="0">
                <a:solidFill>
                  <a:schemeClr val="bg1"/>
                </a:solidFill>
              </a:rPr>
              <a:t> (cohesion)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4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Processes are Lightweight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grow and shrink </a:t>
            </a:r>
            <a:r>
              <a:rPr lang="en-US" dirty="0" smtClean="0">
                <a:solidFill>
                  <a:schemeClr val="bg1"/>
                </a:solidFill>
              </a:rPr>
              <a:t>dynamically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small </a:t>
            </a:r>
            <a:r>
              <a:rPr lang="en-US" dirty="0">
                <a:solidFill>
                  <a:schemeClr val="bg1"/>
                </a:solidFill>
              </a:rPr>
              <a:t>memory </a:t>
            </a:r>
            <a:r>
              <a:rPr lang="en-US" dirty="0" smtClean="0">
                <a:solidFill>
                  <a:schemeClr val="bg1"/>
                </a:solidFill>
              </a:rPr>
              <a:t>footprint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fast </a:t>
            </a:r>
            <a:r>
              <a:rPr lang="en-US" dirty="0">
                <a:solidFill>
                  <a:schemeClr val="bg1"/>
                </a:solidFill>
              </a:rPr>
              <a:t>to create and </a:t>
            </a:r>
            <a:r>
              <a:rPr lang="en-US" dirty="0" smtClean="0">
                <a:solidFill>
                  <a:schemeClr val="bg1"/>
                </a:solidFill>
              </a:rPr>
              <a:t>terminate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scheduling </a:t>
            </a:r>
            <a:r>
              <a:rPr lang="en-US" dirty="0">
                <a:solidFill>
                  <a:schemeClr val="bg1"/>
                </a:solidFill>
              </a:rPr>
              <a:t>overhead is low</a:t>
            </a:r>
          </a:p>
        </p:txBody>
      </p:sp>
    </p:spTree>
    <p:extLst>
      <p:ext uri="{BB962C8B-B14F-4D97-AF65-F5344CB8AC3E}">
        <p14:creationId xmlns:p14="http://schemas.microsoft.com/office/powerpoint/2010/main" val="8673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838200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3048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One .NET 4.0 Thread (allocates one megabyte)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One Erlang Process </a:t>
            </a:r>
            <a:r>
              <a:rPr lang="en-US" sz="2400" b="1" dirty="0" smtClean="0">
                <a:solidFill>
                  <a:schemeClr val="bg1"/>
                </a:solidFill>
              </a:rPr>
              <a:t>(allocates one </a:t>
            </a:r>
            <a:r>
              <a:rPr lang="en-US" sz="2400" b="1" dirty="0">
                <a:solidFill>
                  <a:schemeClr val="bg1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Stack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Garbage Collector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Mailbox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Links and Monitors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7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CPU 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schemeClr val="tx1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Core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362200"/>
            <a:ext cx="1143000" cy="2209800"/>
            <a:chOff x="1752600" y="2362200"/>
            <a:chExt cx="1143000" cy="2209800"/>
          </a:xfrm>
        </p:grpSpPr>
        <p:sp>
          <p:nvSpPr>
            <p:cNvPr id="19" name="Rectangle 18"/>
            <p:cNvSpPr/>
            <p:nvPr/>
          </p:nvSpPr>
          <p:spPr>
            <a:xfrm>
              <a:off x="1923187" y="2362200"/>
              <a:ext cx="8018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br>
                <a:rPr lang="en-US" dirty="0" smtClean="0">
                  <a:solidFill>
                    <a:srgbClr val="FFFF99"/>
                  </a:solidFill>
                </a:rPr>
              </a:br>
              <a:r>
                <a:rPr lang="en-US" dirty="0" smtClean="0">
                  <a:solidFill>
                    <a:srgbClr val="FFFF99"/>
                  </a:solidFill>
                </a:rPr>
                <a:t>*****</a:t>
              </a:r>
              <a:endParaRPr lang="en-US" b="1" dirty="0">
                <a:solidFill>
                  <a:srgbClr val="FFFF99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52600" y="3962400"/>
              <a:ext cx="1143000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Core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lowchart: Direct Access Storage 22"/>
            <p:cNvSpPr/>
            <p:nvPr/>
          </p:nvSpPr>
          <p:spPr>
            <a:xfrm>
              <a:off x="2019300" y="3213340"/>
              <a:ext cx="609600" cy="381000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136" y="1142998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15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Distribution: built-in from the start</a:t>
            </a:r>
            <a:endParaRPr lang="en-US" sz="2800" b="1" dirty="0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63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55196"/>
            <a:ext cx="4137073" cy="310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90682"/>
              </p:ext>
            </p:extLst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Hot code loading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Links and monitors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Supervisor</a:t>
                </a:r>
                <a:endParaRPr lang="en-US" sz="12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simple distribution, safe concurrency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masters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20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09900"/>
            <a:ext cx="7005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[insert awe-inspiring demo here]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bryanhunter\Desktop\mads-and-an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773" y="4419599"/>
            <a:ext cx="3314007" cy="248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ryanhunter\Desktop\simon-peyton-j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61" y="2514601"/>
            <a:ext cx="3892939" cy="58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bryanhunter\Desktop\erik-meij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75" y="4063132"/>
            <a:ext cx="2318658" cy="3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61258" y="307821"/>
            <a:ext cx="8528041" cy="1315731"/>
            <a:chOff x="261258" y="307821"/>
            <a:chExt cx="8528041" cy="1315731"/>
          </a:xfrm>
        </p:grpSpPr>
        <p:sp>
          <p:nvSpPr>
            <p:cNvPr id="14" name="TextBox 13"/>
            <p:cNvSpPr txBox="1"/>
            <p:nvPr/>
          </p:nvSpPr>
          <p:spPr>
            <a:xfrm>
              <a:off x="6501493" y="423223"/>
              <a:ext cx="2287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err="1">
                  <a:latin typeface="Arial Black" pitchFamily="34" charset="0"/>
                </a:rPr>
                <a:t>i</a:t>
              </a:r>
              <a:r>
                <a:rPr lang="en-US" sz="7200" dirty="0" err="1" smtClean="0">
                  <a:latin typeface="Arial Black" pitchFamily="34" charset="0"/>
                </a:rPr>
                <a:t>ng</a:t>
              </a:r>
              <a:r>
                <a:rPr lang="en-US" sz="7200" dirty="0" smtClean="0">
                  <a:latin typeface="Arial Black" pitchFamily="34" charset="0"/>
                </a:rPr>
                <a:t>?</a:t>
              </a:r>
              <a:endParaRPr lang="en-US" sz="7200" dirty="0">
                <a:latin typeface="Arial Black" pitchFamily="34" charset="0"/>
              </a:endParaRPr>
            </a:p>
          </p:txBody>
        </p:sp>
        <p:pic>
          <p:nvPicPr>
            <p:cNvPr id="10" name="Picture 6" descr="C:\Users\bryanhunter\Desktop\MicrosoftResearch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658" y="384205"/>
              <a:ext cx="424338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1258" y="307821"/>
              <a:ext cx="202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 Rounded MT Bold" pitchFamily="34" charset="0"/>
                </a:rPr>
                <a:t>What should</a:t>
              </a:r>
              <a:endParaRPr lang="en-US" sz="2400" dirty="0">
                <a:latin typeface="Arial Rounded MT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4593" y="874649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 Black" pitchFamily="34" charset="0"/>
                </a:rPr>
                <a:t>be</a:t>
              </a:r>
              <a:endParaRPr lang="en-US" sz="2800" dirty="0">
                <a:latin typeface="Arial Black" pitchFamily="34" charset="0"/>
              </a:endParaRPr>
            </a:p>
          </p:txBody>
        </p:sp>
      </p:grpSp>
      <p:sp>
        <p:nvSpPr>
          <p:cNvPr id="21" name="Oval Callout 20"/>
          <p:cNvSpPr/>
          <p:nvPr/>
        </p:nvSpPr>
        <p:spPr>
          <a:xfrm>
            <a:off x="457200" y="1979151"/>
            <a:ext cx="6825342" cy="1335548"/>
          </a:xfrm>
          <a:prstGeom prst="wedgeEllipseCallout">
            <a:avLst>
              <a:gd name="adj1" fmla="val 29069"/>
              <a:gd name="adj2" fmla="val 121310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 smtClean="0">
                <a:solidFill>
                  <a:schemeClr val="tx1"/>
                </a:solidFill>
              </a:rPr>
              <a:t>Psst</a:t>
            </a:r>
            <a:r>
              <a:rPr lang="en-US" sz="3200" b="1" i="1" dirty="0" smtClean="0">
                <a:solidFill>
                  <a:schemeClr val="tx1"/>
                </a:solidFill>
              </a:rPr>
              <a:t>…don’t forget to show them my PDF</a:t>
            </a:r>
            <a:endParaRPr lang="en-US" sz="3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made </a:t>
            </a:r>
            <a:r>
              <a:rPr lang="en-US" dirty="0">
                <a:solidFill>
                  <a:schemeClr val="bg1"/>
                </a:solidFill>
              </a:rPr>
              <a:t>up of the following parts:</a:t>
            </a:r>
          </a:p>
          <a:p>
            <a:r>
              <a:rPr lang="en-US" dirty="0">
                <a:solidFill>
                  <a:schemeClr val="bg1"/>
                </a:solidFill>
              </a:rPr>
              <a:t>the Erlang virtual machine</a:t>
            </a:r>
          </a:p>
          <a:p>
            <a:r>
              <a:rPr lang="en-US" dirty="0">
                <a:solidFill>
                  <a:schemeClr val="bg1"/>
                </a:solidFill>
              </a:rPr>
              <a:t>the kernel</a:t>
            </a:r>
          </a:p>
          <a:p>
            <a:r>
              <a:rPr lang="en-US" dirty="0">
                <a:solidFill>
                  <a:schemeClr val="bg1"/>
                </a:solidFill>
              </a:rPr>
              <a:t>the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35973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bryanhunter\Desktop\mads-and-an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47505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ryanhunter\Desktop\simon-peyton-jo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26" y="2209800"/>
            <a:ext cx="4021974" cy="60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bryanhunter\Desktop\erik-meij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330335"/>
            <a:ext cx="3775885" cy="520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61258" y="307821"/>
            <a:ext cx="8528041" cy="1315731"/>
            <a:chOff x="261258" y="307821"/>
            <a:chExt cx="8528041" cy="1315731"/>
          </a:xfrm>
        </p:grpSpPr>
        <p:sp>
          <p:nvSpPr>
            <p:cNvPr id="14" name="TextBox 13"/>
            <p:cNvSpPr txBox="1"/>
            <p:nvPr/>
          </p:nvSpPr>
          <p:spPr>
            <a:xfrm>
              <a:off x="6501493" y="423223"/>
              <a:ext cx="2287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err="1">
                  <a:latin typeface="Arial Black" pitchFamily="34" charset="0"/>
                </a:rPr>
                <a:t>i</a:t>
              </a:r>
              <a:r>
                <a:rPr lang="en-US" sz="7200" dirty="0" err="1" smtClean="0">
                  <a:latin typeface="Arial Black" pitchFamily="34" charset="0"/>
                </a:rPr>
                <a:t>ng</a:t>
              </a:r>
              <a:r>
                <a:rPr lang="en-US" sz="7200" dirty="0" smtClean="0">
                  <a:latin typeface="Arial Black" pitchFamily="34" charset="0"/>
                </a:rPr>
                <a:t>?</a:t>
              </a:r>
              <a:endParaRPr lang="en-US" sz="7200" dirty="0">
                <a:latin typeface="Arial Black" pitchFamily="34" charset="0"/>
              </a:endParaRPr>
            </a:p>
          </p:txBody>
        </p:sp>
        <p:pic>
          <p:nvPicPr>
            <p:cNvPr id="10" name="Picture 6" descr="C:\Users\bryanhunter\Desktop\MicrosoftResearch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658" y="384205"/>
              <a:ext cx="424338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1258" y="307821"/>
              <a:ext cx="202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 Rounded MT Bold" pitchFamily="34" charset="0"/>
                </a:rPr>
                <a:t>What should</a:t>
              </a:r>
              <a:endParaRPr lang="en-US" sz="2400" dirty="0">
                <a:latin typeface="Arial Rounded MT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4593" y="874649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 Black" pitchFamily="34" charset="0"/>
                </a:rPr>
                <a:t>be</a:t>
              </a:r>
              <a:endParaRPr lang="en-US" sz="2800" dirty="0">
                <a:latin typeface="Arial Black" pitchFamily="34" charset="0"/>
              </a:endParaRPr>
            </a:p>
          </p:txBody>
        </p:sp>
      </p:grpSp>
      <p:sp>
        <p:nvSpPr>
          <p:cNvPr id="6" name="Oval Callout 5"/>
          <p:cNvSpPr/>
          <p:nvPr/>
        </p:nvSpPr>
        <p:spPr>
          <a:xfrm>
            <a:off x="261258" y="185187"/>
            <a:ext cx="8654142" cy="1676400"/>
          </a:xfrm>
          <a:prstGeom prst="wedgeEllipseCallout">
            <a:avLst>
              <a:gd name="adj1" fmla="val -23380"/>
              <a:gd name="adj2" fmla="val 83971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Good question, Bryan!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397329" y="307821"/>
            <a:ext cx="8654142" cy="1676400"/>
          </a:xfrm>
          <a:prstGeom prst="wedgeEllipseCallout">
            <a:avLst>
              <a:gd name="adj1" fmla="val 1054"/>
              <a:gd name="adj2" fmla="val 94198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i="1" dirty="0" err="1" smtClean="0">
                <a:solidFill>
                  <a:schemeClr val="tx1"/>
                </a:solidFill>
              </a:rPr>
              <a:t>Ooo</a:t>
            </a:r>
            <a:r>
              <a:rPr lang="en-US" sz="5400" b="1" i="1" dirty="0" smtClean="0">
                <a:solidFill>
                  <a:schemeClr val="tx1"/>
                </a:solidFill>
              </a:rPr>
              <a:t>, </a:t>
            </a:r>
            <a:r>
              <a:rPr lang="en-US" sz="5400" b="1" i="1" dirty="0" err="1" smtClean="0">
                <a:solidFill>
                  <a:schemeClr val="tx1"/>
                </a:solidFill>
              </a:rPr>
              <a:t>ooo</a:t>
            </a:r>
            <a:r>
              <a:rPr lang="en-US" sz="5400" b="1" i="1" dirty="0" smtClean="0">
                <a:solidFill>
                  <a:schemeClr val="tx1"/>
                </a:solidFill>
              </a:rPr>
              <a:t>! I know!</a:t>
            </a:r>
            <a:endParaRPr lang="en-US" sz="5400" b="1" i="1" dirty="0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5892802" y="2311285"/>
            <a:ext cx="2539996" cy="612648"/>
          </a:xfrm>
          <a:prstGeom prst="wedgeEllipseCallout">
            <a:avLst>
              <a:gd name="adj1" fmla="val -20190"/>
              <a:gd name="adj2" fmla="val 90485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Erlang!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6934200" y="3051048"/>
            <a:ext cx="2539996" cy="612648"/>
          </a:xfrm>
          <a:prstGeom prst="wedgeEllipseCallout">
            <a:avLst>
              <a:gd name="adj1" fmla="val -14404"/>
              <a:gd name="adj2" fmla="val 70496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Erlang!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76200" y="1243962"/>
            <a:ext cx="2539996" cy="612648"/>
          </a:xfrm>
          <a:prstGeom prst="wedgeEllipseCallout">
            <a:avLst>
              <a:gd name="adj1" fmla="val 3274"/>
              <a:gd name="adj2" fmla="val 131796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Erlang!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2743200" y="359522"/>
            <a:ext cx="5943600" cy="1440313"/>
          </a:xfrm>
          <a:prstGeom prst="wedgeEllipseCallout">
            <a:avLst>
              <a:gd name="adj1" fmla="val -12554"/>
              <a:gd name="adj2" fmla="val 125855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The Erlang Runtime System!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  <p:bldP spid="9" grpId="0" animBg="1"/>
      <p:bldP spid="20" grpId="0" animBg="1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virtual machine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consistent operating system interface on all platforms</a:t>
            </a:r>
          </a:p>
          <a:p>
            <a:r>
              <a:rPr lang="en-US" dirty="0">
                <a:solidFill>
                  <a:schemeClr val="bg1"/>
                </a:solidFill>
              </a:rPr>
              <a:t>memory allocation and real-time garbage collection</a:t>
            </a:r>
          </a:p>
          <a:p>
            <a:r>
              <a:rPr lang="en-US" dirty="0">
                <a:solidFill>
                  <a:schemeClr val="bg1"/>
                </a:solidFill>
              </a:rPr>
              <a:t>light-weight concurrency and support for thousands of simultaneous tasks</a:t>
            </a:r>
          </a:p>
          <a:p>
            <a:r>
              <a:rPr lang="en-US" dirty="0">
                <a:solidFill>
                  <a:schemeClr val="bg1"/>
                </a:solidFill>
              </a:rPr>
              <a:t>transparent co-operation between all computers in the system</a:t>
            </a:r>
          </a:p>
          <a:p>
            <a:r>
              <a:rPr lang="en-US" dirty="0">
                <a:solidFill>
                  <a:schemeClr val="bg1"/>
                </a:solidFill>
              </a:rPr>
              <a:t>location and encapsulation of run-time errors</a:t>
            </a:r>
          </a:p>
          <a:p>
            <a:r>
              <a:rPr lang="en-US" dirty="0">
                <a:solidFill>
                  <a:schemeClr val="bg1"/>
                </a:solidFill>
              </a:rPr>
              <a:t>supervision of run-time code as it loads, when it is replaced, and while it is linked.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first application to be started.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provides low-level services </a:t>
            </a:r>
            <a:r>
              <a:rPr lang="en-US" dirty="0" smtClean="0">
                <a:solidFill>
                  <a:schemeClr val="bg1"/>
                </a:solidFill>
              </a:rPr>
              <a:t>needed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start the ERTS,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participate </a:t>
            </a:r>
            <a:r>
              <a:rPr lang="en-US" dirty="0">
                <a:solidFill>
                  <a:schemeClr val="bg1"/>
                </a:solidFill>
              </a:rPr>
              <a:t>in a distributed system,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handle </a:t>
            </a:r>
            <a:r>
              <a:rPr lang="en-US" dirty="0">
                <a:solidFill>
                  <a:schemeClr val="bg1"/>
                </a:solidFill>
              </a:rPr>
              <a:t>errors,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and to perform </a:t>
            </a:r>
            <a:r>
              <a:rPr lang="en-US" dirty="0">
                <a:solidFill>
                  <a:schemeClr val="bg1"/>
                </a:solidFill>
              </a:rPr>
              <a:t>IO </a:t>
            </a:r>
            <a:r>
              <a:rPr lang="en-US" dirty="0" smtClean="0">
                <a:solidFill>
                  <a:schemeClr val="bg1"/>
                </a:solidFill>
              </a:rPr>
              <a:t>operations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Distribution</a:t>
            </a:r>
            <a:r>
              <a:rPr lang="en-US" baseline="0" dirty="0" smtClean="0">
                <a:solidFill>
                  <a:schemeClr val="bg1"/>
                </a:solidFill>
              </a:rPr>
              <a:t> and Nodes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 node is an instance of the ERTS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Name, a cookie and a </a:t>
            </a:r>
            <a:r>
              <a:rPr lang="en-US" dirty="0" err="1" smtClean="0">
                <a:solidFill>
                  <a:schemeClr val="bg1"/>
                </a:solidFill>
              </a:rPr>
              <a:t>net_adm:ping</a:t>
            </a:r>
            <a:r>
              <a:rPr lang="en-US" dirty="0" smtClean="0">
                <a:solidFill>
                  <a:schemeClr val="bg1"/>
                </a:solidFill>
              </a:rPr>
              <a:t> connects nodes into a cluster.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Connections are transitive by default</a:t>
            </a:r>
          </a:p>
        </p:txBody>
      </p:sp>
    </p:spTree>
    <p:extLst>
      <p:ext uri="{BB962C8B-B14F-4D97-AF65-F5344CB8AC3E}">
        <p14:creationId xmlns:p14="http://schemas.microsoft.com/office/powerpoint/2010/main" val="222356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Useful modules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n-US" dirty="0" smtClean="0">
                <a:solidFill>
                  <a:schemeClr val="bg1"/>
                </a:solidFill>
              </a:rPr>
              <a:t>global: A </a:t>
            </a:r>
            <a:r>
              <a:rPr lang="en-US" dirty="0">
                <a:solidFill>
                  <a:schemeClr val="bg1"/>
                </a:solidFill>
              </a:rPr>
              <a:t>global name registration facility.</a:t>
            </a:r>
          </a:p>
          <a:p>
            <a:pPr fontAlgn="ctr"/>
            <a:r>
              <a:rPr lang="en-US" dirty="0" err="1" smtClean="0">
                <a:solidFill>
                  <a:schemeClr val="bg1"/>
                </a:solidFill>
              </a:rPr>
              <a:t>global_group</a:t>
            </a:r>
            <a:r>
              <a:rPr lang="en-US" dirty="0" smtClean="0">
                <a:solidFill>
                  <a:schemeClr val="bg1"/>
                </a:solidFill>
              </a:rPr>
              <a:t>: Grouping </a:t>
            </a:r>
            <a:r>
              <a:rPr lang="en-US" dirty="0">
                <a:solidFill>
                  <a:schemeClr val="bg1"/>
                </a:solidFill>
              </a:rPr>
              <a:t>nodes to global name registration groups.</a:t>
            </a:r>
          </a:p>
          <a:p>
            <a:pPr fontAlgn="ctr"/>
            <a:r>
              <a:rPr lang="en-US" dirty="0" err="1" smtClean="0">
                <a:solidFill>
                  <a:schemeClr val="bg1"/>
                </a:solidFill>
              </a:rPr>
              <a:t>net_adm</a:t>
            </a:r>
            <a:r>
              <a:rPr lang="en-US" dirty="0" smtClean="0">
                <a:solidFill>
                  <a:schemeClr val="bg1"/>
                </a:solidFill>
              </a:rPr>
              <a:t>: Various </a:t>
            </a:r>
            <a:r>
              <a:rPr lang="en-US" dirty="0">
                <a:solidFill>
                  <a:schemeClr val="bg1"/>
                </a:solidFill>
              </a:rPr>
              <a:t>Erlang net administration routines.</a:t>
            </a:r>
          </a:p>
          <a:p>
            <a:pPr fontAlgn="ctr"/>
            <a:r>
              <a:rPr lang="en-US" dirty="0" err="1" smtClean="0">
                <a:solidFill>
                  <a:schemeClr val="bg1"/>
                </a:solidFill>
              </a:rPr>
              <a:t>net_kernel</a:t>
            </a:r>
            <a:r>
              <a:rPr lang="en-US" dirty="0" smtClean="0">
                <a:solidFill>
                  <a:schemeClr val="bg1"/>
                </a:solidFill>
              </a:rPr>
              <a:t>: Erlang </a:t>
            </a:r>
            <a:r>
              <a:rPr lang="en-US" dirty="0">
                <a:solidFill>
                  <a:schemeClr val="bg1"/>
                </a:solidFill>
              </a:rPr>
              <a:t>networking kernel.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43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Port Mapper</a:t>
            </a:r>
            <a:r>
              <a:rPr lang="en-US" baseline="0" dirty="0" smtClean="0">
                <a:solidFill>
                  <a:schemeClr val="bg1"/>
                </a:solidFill>
              </a:rPr>
              <a:t> Daemon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Started </a:t>
            </a:r>
            <a:r>
              <a:rPr lang="en-US" dirty="0">
                <a:solidFill>
                  <a:schemeClr val="bg1"/>
                </a:solidFill>
              </a:rPr>
              <a:t>at every host where an Erlang node is started.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Responsible </a:t>
            </a:r>
            <a:r>
              <a:rPr lang="en-US" dirty="0">
                <a:solidFill>
                  <a:schemeClr val="bg1"/>
                </a:solidFill>
              </a:rPr>
              <a:t>for mapping the symbolic node names to machine addresses.</a:t>
            </a:r>
          </a:p>
        </p:txBody>
      </p:sp>
    </p:spTree>
    <p:extLst>
      <p:ext uri="{BB962C8B-B14F-4D97-AF65-F5344CB8AC3E}">
        <p14:creationId xmlns:p14="http://schemas.microsoft.com/office/powerpoint/2010/main" val="13674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visit my blog at http://www.codeswamp.com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6350" y="46482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“Getting started” links, script to build Erlang from source on Ubuntu, ongoing screencasts of the Erlang tool-chain,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Info on the book-in-progress “Erlang for .NET Developers”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658100" cy="38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11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65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147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join your local FP group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" y="28194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http://nashfp.github.com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0220" y="762000"/>
            <a:ext cx="67473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</a:rPr>
              <a:t>NashFP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Nashville </a:t>
            </a:r>
            <a:r>
              <a:rPr lang="en-US" sz="3600" dirty="0">
                <a:solidFill>
                  <a:schemeClr val="bg1"/>
                </a:solidFill>
              </a:rPr>
              <a:t>Functional Programmers</a:t>
            </a:r>
          </a:p>
        </p:txBody>
      </p:sp>
    </p:spTree>
    <p:extLst>
      <p:ext uri="{BB962C8B-B14F-4D97-AF65-F5344CB8AC3E}">
        <p14:creationId xmlns:p14="http://schemas.microsoft.com/office/powerpoint/2010/main" val="14627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2381071"/>
            <a:ext cx="2365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 smtClean="0"/>
              <a:t>Why?</a:t>
            </a:r>
            <a:endParaRPr 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4789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610600" cy="571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“Erlang is a programming language used to build </a:t>
            </a:r>
          </a:p>
          <a:p>
            <a:pPr marL="0" indent="0" algn="ctr">
              <a:buNone/>
            </a:pPr>
            <a:r>
              <a:rPr lang="en-US" sz="4800" b="1" dirty="0" smtClean="0"/>
              <a:t>massively scalable</a:t>
            </a:r>
            <a:r>
              <a:rPr lang="en-US" sz="4800" dirty="0" smtClean="0"/>
              <a:t> </a:t>
            </a:r>
          </a:p>
          <a:p>
            <a:pPr marL="0" indent="0" algn="ctr">
              <a:buNone/>
            </a:pPr>
            <a:r>
              <a:rPr lang="en-US" sz="4800" b="1" dirty="0" smtClean="0"/>
              <a:t>soft real-time</a:t>
            </a:r>
            <a:r>
              <a:rPr lang="en-US" sz="4800" dirty="0" smtClean="0"/>
              <a:t> systems </a:t>
            </a:r>
          </a:p>
          <a:p>
            <a:pPr marL="0" indent="0" algn="ctr">
              <a:buNone/>
            </a:pPr>
            <a:r>
              <a:rPr lang="en-US" sz="4800" dirty="0" smtClean="0"/>
              <a:t>with requirements on </a:t>
            </a:r>
            <a:r>
              <a:rPr lang="en-US" sz="4800" b="1" dirty="0" smtClean="0"/>
              <a:t>high availability</a:t>
            </a:r>
            <a:r>
              <a:rPr lang="en-US" sz="4800" dirty="0" smtClean="0"/>
              <a:t>”</a:t>
            </a:r>
          </a:p>
          <a:p>
            <a:pPr marL="0" indent="0" algn="ctr">
              <a:buNone/>
            </a:pPr>
            <a:r>
              <a:rPr lang="en-US" sz="3500" dirty="0" smtClean="0"/>
              <a:t>		</a:t>
            </a:r>
            <a:r>
              <a:rPr lang="en-US" sz="2800" dirty="0" smtClean="0"/>
              <a:t>-from www.erlang.org</a:t>
            </a:r>
          </a:p>
        </p:txBody>
      </p:sp>
    </p:spTree>
    <p:extLst>
      <p:ext uri="{BB962C8B-B14F-4D97-AF65-F5344CB8AC3E}">
        <p14:creationId xmlns:p14="http://schemas.microsoft.com/office/powerpoint/2010/main" val="4098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ull-size image (32 K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00600" y="4271194"/>
            <a:ext cx="2895600" cy="20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ll-size image (58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57861"/>
            <a:ext cx="3427318" cy="15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ll-size image (27 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4271194"/>
            <a:ext cx="2050684" cy="205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ull-size image (31 K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26" y="2391027"/>
            <a:ext cx="2055074" cy="15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1.bp.blogspot.com/-QfKp0y10RzY/Twl39vIdIbI/AAAAAAAAAhI/pDN4BSsSqt4/s1600/ericsson-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64746"/>
            <a:ext cx="7629525" cy="156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8" y="391628"/>
            <a:ext cx="3889293" cy="2836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413914"/>
            <a:ext cx="3884037" cy="2713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91628"/>
            <a:ext cx="3884037" cy="284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347631" y="4049228"/>
            <a:ext cx="2199826" cy="2179022"/>
            <a:chOff x="1225734" y="3657600"/>
            <a:chExt cx="2199826" cy="2179022"/>
          </a:xfrm>
        </p:grpSpPr>
        <p:sp>
          <p:nvSpPr>
            <p:cNvPr id="8" name="TextBox 7"/>
            <p:cNvSpPr txBox="1"/>
            <p:nvPr/>
          </p:nvSpPr>
          <p:spPr>
            <a:xfrm>
              <a:off x="1225734" y="5467290"/>
              <a:ext cx="2199826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itchFamily="34" charset="0"/>
                </a:rPr>
                <a:t>THE MOVIE </a:t>
              </a:r>
              <a:endParaRPr lang="en-US" b="1" dirty="0">
                <a:latin typeface="Century Gothic" pitchFamily="34" charset="0"/>
              </a:endParaRPr>
            </a:p>
          </p:txBody>
        </p:sp>
        <p:pic>
          <p:nvPicPr>
            <p:cNvPr id="9" name="Picture 2" descr="File:Erlang 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734" y="3657600"/>
              <a:ext cx="2199826" cy="1781303"/>
            </a:xfrm>
            <a:prstGeom prst="rect">
              <a:avLst/>
            </a:prstGeom>
            <a:solidFill>
              <a:schemeClr val="bg1"/>
            </a:solidFill>
            <a:ln cmpd="sng">
              <a:noFill/>
            </a:ln>
          </p:spPr>
        </p:pic>
      </p:grpSp>
      <p:sp>
        <p:nvSpPr>
          <p:cNvPr id="10" name="Explosion 2 9"/>
          <p:cNvSpPr/>
          <p:nvPr/>
        </p:nvSpPr>
        <p:spPr>
          <a:xfrm rot="1140676">
            <a:off x="3070365" y="401803"/>
            <a:ext cx="1458671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Joe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Explosion 2 10"/>
          <p:cNvSpPr/>
          <p:nvPr/>
        </p:nvSpPr>
        <p:spPr>
          <a:xfrm rot="20544106">
            <a:off x="4841386" y="430348"/>
            <a:ext cx="1737273" cy="1250712"/>
          </a:xfrm>
          <a:prstGeom prst="irregularSeal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Mike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Explosion 2 11"/>
          <p:cNvSpPr/>
          <p:nvPr/>
        </p:nvSpPr>
        <p:spPr>
          <a:xfrm rot="1590810">
            <a:off x="4443794" y="5047578"/>
            <a:ext cx="2119488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Robert</a:t>
            </a:r>
          </a:p>
        </p:txBody>
      </p:sp>
    </p:spTree>
    <p:extLst>
      <p:ext uri="{BB962C8B-B14F-4D97-AF65-F5344CB8AC3E}">
        <p14:creationId xmlns:p14="http://schemas.microsoft.com/office/powerpoint/2010/main" val="10562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5575"/>
            <a:ext cx="9144000" cy="10636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Erlang.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3014008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Erlang (the language)</a:t>
            </a:r>
          </a:p>
          <a:p>
            <a:pPr lvl="1" algn="ctr" fontAlgn="base"/>
            <a:r>
              <a:rPr lang="en-US" sz="2800" dirty="0" smtClean="0">
                <a:solidFill>
                  <a:srgbClr val="FFFF00"/>
                </a:solidFill>
              </a:rPr>
              <a:t>+ OTP (libraries, pattern implementations)</a:t>
            </a:r>
          </a:p>
          <a:p>
            <a:pPr lvl="1" algn="ctr" fontAlgn="base"/>
            <a:r>
              <a:rPr lang="en-US" sz="2800" dirty="0">
                <a:solidFill>
                  <a:srgbClr val="FFFF00"/>
                </a:solidFill>
              </a:rPr>
              <a:t>+ ERTS (Erlang Runtime System</a:t>
            </a:r>
            <a:r>
              <a:rPr lang="en-US" sz="2800" dirty="0" smtClean="0">
                <a:solidFill>
                  <a:srgbClr val="FFFF00"/>
                </a:solidFill>
              </a:rPr>
              <a:t>)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520309"/>
            <a:ext cx="43059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</a:rPr>
              <a:t>What exactly is Erlang?</a:t>
            </a:r>
          </a:p>
          <a:p>
            <a:r>
              <a:rPr lang="en-US" sz="2800" dirty="0">
                <a:solidFill>
                  <a:schemeClr val="bg1"/>
                </a:solidFill>
              </a:rPr>
              <a:t>Why Erlang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b="1" dirty="0" smtClean="0">
              <a:solidFill>
                <a:srgbClr val="FFFF00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How do you do it?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426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6"/>
    </mc:Choice>
    <mc:Fallback xmlns="">
      <p:transition spd="slow" advTm="6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Erlang (the Language)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Functional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immutability, higher-order functions, referential transparency</a:t>
            </a:r>
            <a:r>
              <a:rPr lang="en-US" dirty="0">
                <a:solidFill>
                  <a:schemeClr val="bg1"/>
                </a:solidFill>
              </a:rPr>
              <a:t>, separation of behavior and </a:t>
            </a:r>
            <a:r>
              <a:rPr lang="en-US" dirty="0" smtClean="0">
                <a:solidFill>
                  <a:schemeClr val="bg1"/>
                </a:solidFill>
              </a:rPr>
              <a:t>data, </a:t>
            </a:r>
            <a:r>
              <a:rPr lang="en-US" dirty="0">
                <a:solidFill>
                  <a:schemeClr val="bg1"/>
                </a:solidFill>
              </a:rPr>
              <a:t>recursion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Concurrency- oriented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Different model of the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Prolog roots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Pattern matching</a:t>
            </a:r>
          </a:p>
        </p:txBody>
      </p:sp>
    </p:spTree>
    <p:extLst>
      <p:ext uri="{BB962C8B-B14F-4D97-AF65-F5344CB8AC3E}">
        <p14:creationId xmlns:p14="http://schemas.microsoft.com/office/powerpoint/2010/main" val="20124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vlinkTitleSlid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</Words>
  <Application>Microsoft Office PowerPoint</Application>
  <PresentationFormat>On-screen Show (4:3)</PresentationFormat>
  <Paragraphs>325</Paragraphs>
  <Slides>40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devlinkTitleSlide</vt:lpstr>
      <vt:lpstr>Erlang Runtime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Erlang.</vt:lpstr>
      <vt:lpstr>Erlang (the Language)</vt:lpstr>
      <vt:lpstr>Erlang OTP</vt:lpstr>
      <vt:lpstr>Erlang Runtime System</vt:lpstr>
      <vt:lpstr>Erlang?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 Processes</vt:lpstr>
      <vt:lpstr>Erlang Processes</vt:lpstr>
      <vt:lpstr>Processes are Lightweight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Erlang Runtime System</vt:lpstr>
      <vt:lpstr>The virtual machine</vt:lpstr>
      <vt:lpstr>The kernel</vt:lpstr>
      <vt:lpstr>Distribution and Nodes</vt:lpstr>
      <vt:lpstr>Useful modules</vt:lpstr>
      <vt:lpstr>Erlang Port Mapper Daemon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2012-08-30T05:05:40Z</dcterms:created>
  <dcterms:modified xsi:type="dcterms:W3CDTF">2012-08-30T05:05:49Z</dcterms:modified>
</cp:coreProperties>
</file>